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8"/>
  </p:notesMasterIdLst>
  <p:sldIdLst>
    <p:sldId id="257" r:id="rId2"/>
    <p:sldId id="263" r:id="rId3"/>
    <p:sldId id="374" r:id="rId4"/>
    <p:sldId id="375" r:id="rId5"/>
    <p:sldId id="376" r:id="rId6"/>
    <p:sldId id="377" r:id="rId7"/>
    <p:sldId id="387" r:id="rId8"/>
    <p:sldId id="384" r:id="rId9"/>
    <p:sldId id="385" r:id="rId10"/>
    <p:sldId id="386" r:id="rId11"/>
    <p:sldId id="391" r:id="rId12"/>
    <p:sldId id="390" r:id="rId13"/>
    <p:sldId id="389" r:id="rId14"/>
    <p:sldId id="388" r:id="rId15"/>
    <p:sldId id="382" r:id="rId16"/>
    <p:sldId id="379" r:id="rId17"/>
    <p:sldId id="381" r:id="rId18"/>
    <p:sldId id="380" r:id="rId19"/>
    <p:sldId id="409" r:id="rId20"/>
    <p:sldId id="417" r:id="rId21"/>
    <p:sldId id="354" r:id="rId22"/>
    <p:sldId id="397" r:id="rId23"/>
    <p:sldId id="400" r:id="rId24"/>
    <p:sldId id="396" r:id="rId25"/>
    <p:sldId id="392" r:id="rId26"/>
    <p:sldId id="393" r:id="rId27"/>
    <p:sldId id="394" r:id="rId28"/>
    <p:sldId id="410" r:id="rId29"/>
    <p:sldId id="407" r:id="rId30"/>
    <p:sldId id="413" r:id="rId31"/>
    <p:sldId id="401" r:id="rId32"/>
    <p:sldId id="412" r:id="rId33"/>
    <p:sldId id="402" r:id="rId34"/>
    <p:sldId id="408" r:id="rId35"/>
    <p:sldId id="415" r:id="rId36"/>
    <p:sldId id="4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C01FA-3438-4581-874E-5B83E4DEA31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CC283-9A1E-4646-856D-D08A2E9C8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1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F559D-E552-4CAE-9162-5EB91AB5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417A5-00AC-4B36-9BBD-7E646173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31A78-52DD-48CD-937E-16D49CE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144AE-4678-4921-95D9-93F0285CF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70" b="12760"/>
          <a:stretch>
            <a:fillRect/>
          </a:stretch>
        </p:blipFill>
        <p:spPr>
          <a:xfrm>
            <a:off x="749" y="-1"/>
            <a:ext cx="12192000" cy="68580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407AA-CAE4-48C5-852E-D5D0C2DBA4D0}"/>
              </a:ext>
            </a:extLst>
          </p:cNvPr>
          <p:cNvSpPr/>
          <p:nvPr userDrawn="1"/>
        </p:nvSpPr>
        <p:spPr>
          <a:xfrm>
            <a:off x="20012" y="-1"/>
            <a:ext cx="1219041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FBD12-2F69-46DD-B5E7-3A026FD1E3D9}"/>
              </a:ext>
            </a:extLst>
          </p:cNvPr>
          <p:cNvSpPr/>
          <p:nvPr userDrawn="1"/>
        </p:nvSpPr>
        <p:spPr>
          <a:xfrm>
            <a:off x="2429669" y="1012145"/>
            <a:ext cx="7129462" cy="460851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조선일보명조"/>
              <a:ea typeface="조선일보명조"/>
              <a:cs typeface="조선일보명조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EB8875-47C9-4E7A-9C8F-6E3C5736173B}"/>
              </a:ext>
            </a:extLst>
          </p:cNvPr>
          <p:cNvCxnSpPr/>
          <p:nvPr userDrawn="1"/>
        </p:nvCxnSpPr>
        <p:spPr>
          <a:xfrm>
            <a:off x="2753519" y="3101295"/>
            <a:ext cx="6481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9">
            <a:extLst>
              <a:ext uri="{FF2B5EF4-FFF2-40B4-BE49-F238E27FC236}">
                <a16:creationId xmlns:a16="http://schemas.microsoft.com/office/drawing/2014/main" id="{227D909D-6578-487C-9EB6-06655E234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6306344" y="4550682"/>
            <a:ext cx="1189037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823D6213-66EA-428F-9174-F1C841E3B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>
            <a:fillRect/>
          </a:stretch>
        </p:blipFill>
        <p:spPr>
          <a:xfrm>
            <a:off x="4441031" y="4550682"/>
            <a:ext cx="1684338" cy="42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39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2E3BC-BA32-46F7-ACA0-CF30F82F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E63AA-EA84-476A-BD13-6273179E0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B148-AC98-471D-A1CA-E5CE3433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D4482-1292-47E8-9252-A8185805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BBC98-6D63-473E-B071-F8463CCB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1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10975F-392C-498B-A84F-AA24EE53A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81762-5249-4E8C-8934-553C0BCC0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F375D-D903-403A-BB1A-EAB0D042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66142-9F81-497F-9978-0E96ACA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0EDBC-7CF6-47D5-8ADE-D7D09356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6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304A26-34A4-4325-991E-C8DC4531FC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F6E0C4-912E-4499-B447-5DFBB5025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D0555-73DF-4901-869B-40D6C4FA2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1C880-B0DB-4029-A6C8-4D551D438078}" type="slidenum">
              <a:rPr lang="fr-CA" altLang="ko-KR"/>
              <a:pPr/>
              <a:t>‹#›</a:t>
            </a:fld>
            <a:endParaRPr lang="fr-CA" altLang="ko-KR"/>
          </a:p>
        </p:txBody>
      </p:sp>
    </p:spTree>
    <p:extLst>
      <p:ext uri="{BB962C8B-B14F-4D97-AF65-F5344CB8AC3E}">
        <p14:creationId xmlns:p14="http://schemas.microsoft.com/office/powerpoint/2010/main" val="156893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4C24A-EB56-412C-BD5F-C9BB9A6F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" y="1253162"/>
            <a:ext cx="11052450" cy="4829740"/>
          </a:xfr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9628-CEA1-4A83-B451-D3DCDD94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8A4C1-EAED-4113-B8B8-10566C2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833B7-0C0C-426A-BB7F-5810D901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6A417F-4BC5-4062-B524-3164DB8E372E}"/>
              </a:ext>
            </a:extLst>
          </p:cNvPr>
          <p:cNvSpPr/>
          <p:nvPr userDrawn="1"/>
        </p:nvSpPr>
        <p:spPr>
          <a:xfrm>
            <a:off x="443204" y="382555"/>
            <a:ext cx="83975" cy="59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8B0E2-30B4-4B6C-B089-90049F58AFE4}"/>
              </a:ext>
            </a:extLst>
          </p:cNvPr>
          <p:cNvSpPr/>
          <p:nvPr userDrawn="1"/>
        </p:nvSpPr>
        <p:spPr>
          <a:xfrm>
            <a:off x="620485" y="461864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buClr>
                <a:schemeClr val="accent4"/>
              </a:buClr>
              <a:buNone/>
              <a:defRPr/>
            </a:pPr>
            <a:endParaRPr lang="en-US" altLang="ko-KR" sz="3200" dirty="0">
              <a:solidFill>
                <a:schemeClr val="accent4"/>
              </a:solidFill>
              <a:effectLst/>
              <a:latin typeface="-윤고딕340"/>
              <a:ea typeface="-윤고딕34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50532D-6459-4E0F-A129-1A943E7B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273004" y="6082902"/>
            <a:ext cx="1759032" cy="625809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008E9C7-56C1-469B-AEBA-C3483F87D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712" y="382588"/>
            <a:ext cx="6883173" cy="59690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3200" kern="1200" dirty="0" smtClean="0">
                <a:solidFill>
                  <a:schemeClr val="accent4"/>
                </a:solidFill>
                <a:effectLst/>
                <a:latin typeface="-윤고딕340"/>
                <a:ea typeface="-윤고딕340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9888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4E41E-4B2C-4050-BF36-0B0E80A2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8C1332-48FC-43DC-9913-722712D9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6472B-411A-496B-B2BD-9388B2A2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76793-9A41-48DA-94C9-E1EE08BC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34F14-19AF-4630-A0CF-1824D920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2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7EE09-6459-43BA-B1FA-7F08770C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85824-02C4-41C4-B7AC-DD07CB7DF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5825E5-F6C4-4966-A0A4-865BD098E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8967F6-83E9-4696-8EAA-8D05E091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84C52-0CD1-4408-8061-0F4C74E3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5848E-9ACA-48A3-9B17-7E921D03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6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655EB-136F-4A49-AF84-A8936428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A2F22-B365-4E05-BA6A-1B7A2DBEB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E73275-2A1D-4C4C-9C54-A406639FC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C3851-F5E3-49BA-A640-1292F46E7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FDF87D-5CFD-4C96-B549-744FDEA26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791F7B-5776-46C1-AC13-F69E6A30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06670B-B520-4AF9-B75E-BC156AB3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39AFB5-1DAE-4BED-A181-E7123DFE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0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04BE2-C5EA-487E-926D-BFA69E46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05DAEC-4DB8-43A4-8C83-3FD0B249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BF3D3A-2766-4970-AC5E-5A1D14BC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EC1A2-8EB9-4A4C-BB57-31A53913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6C1282-B205-4609-AE3F-5D6FCBA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4895F5-EDDD-4F87-8298-18D2959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D4105-E0F2-43DF-A802-49FFBCD4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8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45DE2-E518-41C0-B250-4CE93699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9A43A-2684-4096-B0E2-73CB1D38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2CC5A2-5FE0-4786-A7FF-8604BAE94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AC6A7-502C-44C5-8BBD-770C5C11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6AC19E-9D72-40A4-9D84-35C85675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18EFF-8802-4F1A-9B0E-E35208EE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86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D1183-E016-4A34-9D90-064316AB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481" y="46528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BBDEB-2B8D-4E29-9015-E17F7A12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4481" y="206548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76BD66-3264-4A30-8756-1E4031D1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608" y="6312031"/>
            <a:ext cx="2743200" cy="365125"/>
          </a:xfrm>
        </p:spPr>
        <p:txBody>
          <a:bodyPr/>
          <a:lstStyle/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1B776-C7EC-4632-A529-C0CFD1E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CD3FE-EBE2-44CE-B8C7-C3EE0A59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BB3E1-EB99-47F7-BC74-ADBB74D65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80" r="27060"/>
          <a:stretch>
            <a:fillRect/>
          </a:stretch>
        </p:blipFill>
        <p:spPr>
          <a:xfrm>
            <a:off x="-21324" y="-13995"/>
            <a:ext cx="6096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6667C4-968C-4813-B623-D64F7A844880}"/>
              </a:ext>
            </a:extLst>
          </p:cNvPr>
          <p:cNvSpPr/>
          <p:nvPr userDrawn="1"/>
        </p:nvSpPr>
        <p:spPr>
          <a:xfrm>
            <a:off x="-19736" y="13995"/>
            <a:ext cx="609441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6D7462-A4E8-47CE-9ECA-B199CAB36D60}"/>
              </a:ext>
            </a:extLst>
          </p:cNvPr>
          <p:cNvSpPr/>
          <p:nvPr userDrawn="1"/>
        </p:nvSpPr>
        <p:spPr>
          <a:xfrm>
            <a:off x="1606579" y="2828048"/>
            <a:ext cx="26872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1EF1DB-29DB-4EC1-8064-1A6F5D89EAC4}"/>
              </a:ext>
            </a:extLst>
          </p:cNvPr>
          <p:cNvSpPr/>
          <p:nvPr userDrawn="1"/>
        </p:nvSpPr>
        <p:spPr>
          <a:xfrm>
            <a:off x="1606579" y="3668738"/>
            <a:ext cx="26872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1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CF21C7-2436-474F-A386-0158E9F2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78654-CC4D-45FD-B211-190691282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477DE9-B568-4AD8-AF57-881B54616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1318-ECA8-439E-95EB-86B46F29D27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CB83A-6A69-4437-BE55-07EB1BE0E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3E755-147C-459F-83B2-70DA65913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5A486036-728E-4EAB-8B7F-5F182DC1F4E6}"/>
              </a:ext>
            </a:extLst>
          </p:cNvPr>
          <p:cNvSpPr txBox="1">
            <a:spLocks/>
          </p:cNvSpPr>
          <p:nvPr/>
        </p:nvSpPr>
        <p:spPr>
          <a:xfrm>
            <a:off x="2609889" y="1632110"/>
            <a:ext cx="6768753" cy="1084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조선일보명조"/>
                <a:ea typeface="조선일보명조"/>
                <a:cs typeface="조선일보명조"/>
              </a:rPr>
              <a:t>SW</a:t>
            </a:r>
            <a:r>
              <a:rPr lang="ko-KR" altLang="en-US" sz="2400" dirty="0">
                <a:solidFill>
                  <a:schemeClr val="bg1"/>
                </a:solidFill>
                <a:latin typeface="조선일보명조"/>
                <a:ea typeface="조선일보명조"/>
                <a:cs typeface="조선일보명조"/>
              </a:rPr>
              <a:t>전문인재양성</a:t>
            </a:r>
            <a:endParaRPr lang="en-US" altLang="ko-KR" sz="2400" dirty="0">
              <a:solidFill>
                <a:schemeClr val="bg1"/>
              </a:solidFill>
              <a:latin typeface="조선일보명조"/>
              <a:ea typeface="조선일보명조"/>
              <a:cs typeface="조선일보명조"/>
            </a:endParaRPr>
          </a:p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조선일보명조"/>
                <a:ea typeface="조선일보명조"/>
                <a:cs typeface="조선일보명조"/>
              </a:rPr>
              <a:t>Python </a:t>
            </a:r>
            <a:r>
              <a:rPr lang="ko-KR" altLang="en-US" sz="2400">
                <a:solidFill>
                  <a:schemeClr val="bg1"/>
                </a:solidFill>
                <a:latin typeface="조선일보명조"/>
                <a:ea typeface="조선일보명조"/>
                <a:cs typeface="조선일보명조"/>
              </a:rPr>
              <a:t>설치</a:t>
            </a:r>
            <a:endParaRPr lang="en-US" altLang="ko-KR" sz="2400" dirty="0">
              <a:solidFill>
                <a:schemeClr val="bg1"/>
              </a:solidFill>
              <a:latin typeface="조선일보명조"/>
              <a:ea typeface="조선일보명조"/>
              <a:cs typeface="조선일보명조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5" name="내용 개체 틀 4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8759280F-BA02-4CED-B3B2-AACA7E2E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82" y="1252538"/>
            <a:ext cx="8486710" cy="4830762"/>
          </a:xfrm>
        </p:spPr>
      </p:pic>
    </p:spTree>
    <p:extLst>
      <p:ext uri="{BB962C8B-B14F-4D97-AF65-F5344CB8AC3E}">
        <p14:creationId xmlns:p14="http://schemas.microsoft.com/office/powerpoint/2010/main" val="401296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6FD56D-2EAE-4E71-BC4C-1A01D0C7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47" y="3272446"/>
            <a:ext cx="5724525" cy="2886075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812C8-8DBA-453D-93A3-2F51AB96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9" y="1101756"/>
            <a:ext cx="75342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4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5" name="내용 개체 틀 4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5711709-A103-4705-99A3-6190D480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74" y="2507927"/>
            <a:ext cx="4554242" cy="4323648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38EF29D-0326-4770-BC02-0669BC81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1" y="979488"/>
            <a:ext cx="7095016" cy="15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ABEFA0-E284-4253-81C1-163CFD1A4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15" y="2485293"/>
            <a:ext cx="5838825" cy="410527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3D447B-CDB0-43BB-91FF-5361F761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0" y="1150956"/>
            <a:ext cx="8969313" cy="13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8" name="내용 개체 틀 7" descr="모니터, 전자기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6423D9B8-4C43-427E-9DAD-0E979D712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73" y="3041842"/>
            <a:ext cx="6002814" cy="377176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1E8987-A991-4564-8A16-32A003D77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8" y="936641"/>
            <a:ext cx="84105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4" name="내용 개체 틀 3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8C4326A8-57F1-42A1-BFB1-BCC3A3B49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84" y="2880155"/>
            <a:ext cx="7257031" cy="389943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8B251C-2D03-49E8-911B-6A99477F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3" y="979488"/>
            <a:ext cx="8439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그밖에 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7C7011-DD1E-4B16-9E42-F2110602F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218329"/>
            <a:ext cx="8343900" cy="1809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76E63A-5192-4464-9192-34B4F6C5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7" y="3151510"/>
            <a:ext cx="4672031" cy="32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5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그밖에 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C8353D-4B04-488B-A34D-5C968AF77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12" y="1387005"/>
            <a:ext cx="7905750" cy="1809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A91D3B-A004-4EDC-BDA5-4A0546BE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" y="3336755"/>
            <a:ext cx="106394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그밖에 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24388F-9634-423C-92CF-636C96EB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3466993"/>
            <a:ext cx="4391025" cy="1381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954762-6461-485A-AF08-9F45A5A9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40" y="3504002"/>
            <a:ext cx="3981450" cy="742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9442A6-D45F-4644-AF9C-FF05EF7A4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2" y="5141375"/>
            <a:ext cx="6724650" cy="847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00710E-BE53-41A2-980F-D4C5C132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2" y="1221111"/>
            <a:ext cx="85344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파이썬은 모든것이 객체로 구성됨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05D843-66B8-4D87-927B-DA1BAEE7211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파이썬의 모든 형태는 객체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(Object)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로 구성됩니다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객체란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어떠한 속성값과 행동을 가지고 있는 데이터 입니다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파이썬에서 존재하는 모든 자료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등도 속성과 행동을 가지고 있는 데이터 입니다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Ex 1)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자동차라는 물체는 일반적으로 탈 수 있고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뒤로 움직일 수 있고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앞과 뒤에는 자동차 번호판과 모델명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모델정보 등의 데이터를 하나로 묶고 있습니다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object_car">
            <a:extLst>
              <a:ext uri="{FF2B5EF4-FFF2-40B4-BE49-F238E27FC236}">
                <a16:creationId xmlns:a16="http://schemas.microsoft.com/office/drawing/2014/main" id="{0E80D917-C587-4280-BC7F-F6045DFA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3513137"/>
            <a:ext cx="45243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02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AFD7B162-447E-4F2A-A99E-014F2619FB80}"/>
              </a:ext>
            </a:extLst>
          </p:cNvPr>
          <p:cNvSpPr txBox="1">
            <a:spLocks/>
          </p:cNvSpPr>
          <p:nvPr/>
        </p:nvSpPr>
        <p:spPr>
          <a:xfrm>
            <a:off x="1245491" y="2729072"/>
            <a:ext cx="3409392" cy="108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dirty="0">
                <a:solidFill>
                  <a:schemeClr val="bg1"/>
                </a:solidFill>
                <a:latin typeface="조선일보명조"/>
                <a:ea typeface="조선일보명조"/>
                <a:cs typeface="조선일보명조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조선일보명조"/>
              <a:ea typeface="조선일보명조"/>
              <a:cs typeface="조선일보명조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3A6DC-7EEB-4F9B-8C94-FCA7DA25F4A0}"/>
              </a:ext>
            </a:extLst>
          </p:cNvPr>
          <p:cNvSpPr/>
          <p:nvPr/>
        </p:nvSpPr>
        <p:spPr>
          <a:xfrm>
            <a:off x="6457088" y="737122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-윤고딕340"/>
                <a:ea typeface="-윤고딕340"/>
              </a:rPr>
              <a:t>1</a:t>
            </a:r>
            <a:endParaRPr lang="ko-KR" altLang="en-US" sz="5000">
              <a:solidFill>
                <a:schemeClr val="accent6"/>
              </a:solidFill>
              <a:latin typeface="-윤고딕340"/>
              <a:ea typeface="-윤고딕34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1FFC7-DEFB-4ABF-87ED-2B47C0DBBC7F}"/>
              </a:ext>
            </a:extLst>
          </p:cNvPr>
          <p:cNvSpPr/>
          <p:nvPr/>
        </p:nvSpPr>
        <p:spPr>
          <a:xfrm>
            <a:off x="6979602" y="956082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000">
                <a:solidFill>
                  <a:schemeClr val="accent6"/>
                </a:solidFill>
                <a:latin typeface="-윤고딕340"/>
              </a:rPr>
              <a:t>Environment Setting</a:t>
            </a:r>
            <a:endParaRPr lang="en-US" altLang="ko-KR" sz="2000" dirty="0">
              <a:solidFill>
                <a:schemeClr val="accent6"/>
              </a:solidFill>
              <a:latin typeface="-윤고딕34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1E57E1-9CF6-4BF8-A2A3-BB60B1DAED55}"/>
              </a:ext>
            </a:extLst>
          </p:cNvPr>
          <p:cNvSpPr/>
          <p:nvPr/>
        </p:nvSpPr>
        <p:spPr>
          <a:xfrm>
            <a:off x="6457088" y="1623529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-윤고딕340"/>
                <a:ea typeface="-윤고딕340"/>
              </a:rPr>
              <a:t>2</a:t>
            </a:r>
            <a:endParaRPr lang="ko-KR" altLang="en-US" sz="5000">
              <a:solidFill>
                <a:schemeClr val="accent6"/>
              </a:solidFill>
              <a:latin typeface="-윤고딕340"/>
              <a:ea typeface="-윤고딕34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4A4D05-1260-4431-B297-F496A62649C3}"/>
              </a:ext>
            </a:extLst>
          </p:cNvPr>
          <p:cNvSpPr/>
          <p:nvPr/>
        </p:nvSpPr>
        <p:spPr>
          <a:xfrm>
            <a:off x="6979602" y="1744831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000">
                <a:solidFill>
                  <a:schemeClr val="accent6"/>
                </a:solidFill>
                <a:latin typeface="-윤고딕340"/>
              </a:rPr>
              <a:t>Python</a:t>
            </a:r>
            <a:r>
              <a:rPr lang="ko-KR" altLang="en-US" sz="2000">
                <a:solidFill>
                  <a:schemeClr val="accent6"/>
                </a:solidFill>
                <a:latin typeface="-윤고딕340"/>
              </a:rPr>
              <a:t> </a:t>
            </a:r>
            <a:r>
              <a:rPr lang="en-US" altLang="ko-KR" sz="2000">
                <a:solidFill>
                  <a:schemeClr val="accent6"/>
                </a:solidFill>
                <a:latin typeface="-윤고딕340"/>
              </a:rPr>
              <a:t>Basic</a:t>
            </a:r>
            <a:endParaRPr lang="en-US" altLang="ko-KR" sz="2000" dirty="0">
              <a:solidFill>
                <a:schemeClr val="accent6"/>
              </a:solidFill>
              <a:latin typeface="-윤고딕34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1B57B-B5ED-4B64-9C15-45FDE22C50D9}"/>
              </a:ext>
            </a:extLst>
          </p:cNvPr>
          <p:cNvSpPr/>
          <p:nvPr/>
        </p:nvSpPr>
        <p:spPr>
          <a:xfrm>
            <a:off x="6979602" y="1362007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defRPr/>
            </a:pPr>
            <a:r>
              <a:rPr lang="en-US" altLang="ko-KR" sz="1000">
                <a:solidFill>
                  <a:schemeClr val="accent6">
                    <a:lumMod val="60000"/>
                    <a:lumOff val="40000"/>
                  </a:schemeClr>
                </a:solidFill>
                <a:latin typeface="-윤고딕340"/>
                <a:ea typeface="-윤고딕340"/>
              </a:rPr>
              <a:t>| Recommend</a:t>
            </a:r>
            <a:r>
              <a:rPr lang="ko-KR" altLang="en-US" sz="1000">
                <a:solidFill>
                  <a:schemeClr val="accent6">
                    <a:lumMod val="60000"/>
                    <a:lumOff val="40000"/>
                  </a:schemeClr>
                </a:solidFill>
                <a:latin typeface="-윤고딕340"/>
                <a:ea typeface="-윤고딕340"/>
              </a:rPr>
              <a:t> </a:t>
            </a:r>
            <a:r>
              <a:rPr lang="en-US" altLang="ko-KR" sz="1000">
                <a:solidFill>
                  <a:schemeClr val="accent6">
                    <a:lumMod val="60000"/>
                    <a:lumOff val="40000"/>
                  </a:schemeClr>
                </a:solidFill>
                <a:latin typeface="-윤고딕340"/>
                <a:ea typeface="-윤고딕340"/>
              </a:rPr>
              <a:t>extension of Visual Studio Code </a:t>
            </a:r>
            <a:endParaRPr lang="en-US" altLang="ko-KR" sz="1000" dirty="0">
              <a:solidFill>
                <a:schemeClr val="accent6">
                  <a:lumMod val="60000"/>
                  <a:lumOff val="40000"/>
                </a:schemeClr>
              </a:solidFill>
              <a:latin typeface="-윤고딕340"/>
              <a:ea typeface="-윤고딕34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F357D6-4E05-4F7C-BDDB-A226EF2FAFA0}"/>
              </a:ext>
            </a:extLst>
          </p:cNvPr>
          <p:cNvSpPr/>
          <p:nvPr/>
        </p:nvSpPr>
        <p:spPr>
          <a:xfrm>
            <a:off x="6979602" y="2097259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defRPr/>
            </a:pPr>
            <a:r>
              <a:rPr lang="en-US" altLang="ko-KR" sz="1000">
                <a:solidFill>
                  <a:schemeClr val="accent6">
                    <a:lumMod val="60000"/>
                    <a:lumOff val="40000"/>
                  </a:schemeClr>
                </a:solidFill>
                <a:latin typeface="-윤고딕340"/>
                <a:ea typeface="-윤고딕340"/>
              </a:rPr>
              <a:t>| Variable</a:t>
            </a:r>
            <a:endParaRPr lang="en-US" altLang="ko-KR" sz="1000" dirty="0">
              <a:solidFill>
                <a:schemeClr val="accent6">
                  <a:lumMod val="60000"/>
                  <a:lumOff val="40000"/>
                </a:schemeClr>
              </a:solidFill>
              <a:latin typeface="-윤고딕340"/>
              <a:ea typeface="-윤고딕34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파이썬은 모든것이 객체로 구성됨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405D843-66B8-4D87-927B-DA1BAEE7211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7"/>
            <a:ext cx="11052175" cy="539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70000" lnSpcReduction="20000"/>
          </a:bodyPr>
          <a:lstStyle/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Ex 2)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‘a’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를 객체화 시켰다고 생각해 봅시다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단순히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‘a’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라는 문자를 표현하는것으로 끝내는 것이 아닌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그 자체에 다양한 속성들과 행동을 넣어서 작동시킬 수 있습니다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이러한 객체들이 가진 속성중에 상태들은 value, 또는 attribute라고 부릅니다. 또 객체가 가진 행동들은 method라고 부릅니다.</a:t>
            </a: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이러한 프로그래밍 기법을 </a:t>
            </a:r>
            <a:r>
              <a:rPr lang="ko-KR" altLang="ko-KR" sz="2000" b="1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이라고 합니다.</a:t>
            </a: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ko-KR" sz="2000" b="1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은 컴퓨터 프로그램으로 해결해야하는 문제를 실제 세상에서 처럼 다양항 정보들을 가진 객체들로 표현하고, 그 객체들간 통신으로 해결하는 기법입니다.</a:t>
            </a: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파이썬은 객체로 구성되어있고 객체지향 프로그래밍을 가능하게하는 언어이면서, </a:t>
            </a:r>
            <a:r>
              <a:rPr lang="ko-KR" altLang="ko-KR" sz="2000" b="1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객체지향프로그래밍을 강제하지 않는 프로그래밍 언어</a:t>
            </a:r>
            <a:r>
              <a:rPr lang="ko-KR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입니다.</a:t>
            </a:r>
            <a:endParaRPr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2" descr="object_str">
            <a:extLst>
              <a:ext uri="{FF2B5EF4-FFF2-40B4-BE49-F238E27FC236}">
                <a16:creationId xmlns:a16="http://schemas.microsoft.com/office/drawing/2014/main" id="{DB703C37-A390-4419-B30D-ACAABA2C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180" y="1666462"/>
            <a:ext cx="4215409" cy="27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3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주석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사람만 알아볼 수 있도록 작성하는 부분을 주석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(comment)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라고 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주석은 파이썬 인터프리터가 처리하지 않으므로 프로그램의 실행에는 영향을 주지 않습니다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 (#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보통 주석은 코드에 대한 자세한 설명을 작성하거나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특정 코드를 임시로 사용하지 않도록 만들 때 사용합니다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여러줄의 주석을 할 경우에는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“””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주석내용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”””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으로 정의합니다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2F519D-EEDA-4C24-A60B-D0F22471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4" y="2589459"/>
            <a:ext cx="3133725" cy="1323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80DF3B-91FC-46BE-BD88-4042B9C0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4" y="4097284"/>
            <a:ext cx="9048750" cy="1104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808C45-ED39-422A-AF7C-AADC4613C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152" y="4669585"/>
            <a:ext cx="2905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주석</a:t>
            </a:r>
            <a:r>
              <a:rPr lang="en-US" altLang="ko-KR"/>
              <a:t>tip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블록 주석은 뒤에 따라오는 코드에 대한 설명이며 뒤에 따라오는 코드와 들여쓰기 수준을 맞춰서 달아줍니다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모든 줄은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뒤에 한 칸 공백을 주고 작성합니다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 안 들여쓰기된 텍스트가 있을땐 제외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 (ex, #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(o), #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(x)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블록 주석의 문단은 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기호 한줄로 구분합니다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Visual Studio Code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에서의 단축키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Ctrl+/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로 주석 가능합니다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VS Code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Docstring Generator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확장이 깔려있으면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“””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를 치면 자동완성으로 완성됩니다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주석은 한 줄에 최대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72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자까지 권장</a:t>
            </a:r>
            <a:r>
              <a:rPr lang="fr-CA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79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자까지 권장합니다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0090E-52C9-4A73-8B82-C45BEA7F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89" y="3928831"/>
            <a:ext cx="56769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3BA97B7E-4BA3-4D7C-8D7B-43D1DEA2D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14049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세미콜론을 붙여도 문법의 에러는 발생하지는 않습니다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주고 코드가 짧거나 이해하기 쉬운 경우에 다음과 같이 사용합니다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세미콜론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kumimoji="0"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1D46D4-6990-485C-9C48-F419406A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98" y="2992330"/>
            <a:ext cx="31527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(Variable)</a:t>
            </a:r>
            <a:r>
              <a:rPr lang="ko-KR" altLang="en-US"/>
              <a:t>와 할당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변수는 데이터를 담는 변하는 값</a:t>
            </a:r>
            <a:endParaRPr kumimoji="0"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밑줄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(_)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구성됩니다</a:t>
            </a:r>
            <a:r>
              <a:rPr kumimoji="0"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숫자는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처음에 나올 수 없습니다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kumimoji="0"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008FF-2D1F-4949-AA01-B424A26F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2" y="2703512"/>
            <a:ext cx="3286125" cy="377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F0FFDF-B0F5-466F-8489-B9D6CB6A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37" y="639171"/>
            <a:ext cx="2305050" cy="1200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902681-4DF3-4832-87E9-86F6FEDF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1227"/>
            <a:ext cx="2114550" cy="485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20CF5A-320A-4073-BC5B-00484A54C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98" y="5103412"/>
            <a:ext cx="6745525" cy="1175944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4EE1157-2628-4140-BF13-ACD8D8377739}"/>
              </a:ext>
            </a:extLst>
          </p:cNvPr>
          <p:cNvSpPr/>
          <p:nvPr/>
        </p:nvSpPr>
        <p:spPr>
          <a:xfrm>
            <a:off x="6677487" y="2112371"/>
            <a:ext cx="978798" cy="521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3BC3CAB-509B-459E-8144-D1DF23AE04E0}"/>
              </a:ext>
            </a:extLst>
          </p:cNvPr>
          <p:cNvSpPr/>
          <p:nvPr/>
        </p:nvSpPr>
        <p:spPr>
          <a:xfrm>
            <a:off x="6677487" y="4117004"/>
            <a:ext cx="978798" cy="521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1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변수는 문자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밑줄</a:t>
            </a:r>
            <a:r>
              <a:rPr kumimoji="0" lang="en-US" altLang="ko-KR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(_)</a:t>
            </a: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로 구성되고 숫자는 </a:t>
            </a:r>
            <a:r>
              <a:rPr kumimoji="0" lang="ko-KR" altLang="en-US" sz="2000" kern="0" dirty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처음에 나올 수 </a:t>
            </a: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없습니다</a:t>
            </a:r>
            <a:r>
              <a:rPr kumimoji="0"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한글자 명으로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l(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소문자 엘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), O(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대문자 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), I(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대문자 아이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를 사용하지 않습니다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구분이 힘듭니다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.)</a:t>
            </a:r>
            <a:endParaRPr kumimoji="0" lang="fr-CA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fr-CA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kumimoji="0"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902681-4DF3-4832-87E9-86F6FEDF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73" y="4194013"/>
            <a:ext cx="2114550" cy="485775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4EE1157-2628-4140-BF13-ACD8D8377739}"/>
              </a:ext>
            </a:extLst>
          </p:cNvPr>
          <p:cNvSpPr/>
          <p:nvPr/>
        </p:nvSpPr>
        <p:spPr>
          <a:xfrm rot="16200000">
            <a:off x="3469670" y="4197648"/>
            <a:ext cx="978798" cy="521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3BC3CAB-509B-459E-8144-D1DF23AE04E0}"/>
              </a:ext>
            </a:extLst>
          </p:cNvPr>
          <p:cNvSpPr/>
          <p:nvPr/>
        </p:nvSpPr>
        <p:spPr>
          <a:xfrm rot="16200000">
            <a:off x="7445028" y="4224634"/>
            <a:ext cx="978798" cy="521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DF3F61-0C44-48FE-B1AB-21A8E5D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96" y="3651847"/>
            <a:ext cx="1733550" cy="485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E82386-7185-4141-A1E5-A30343D4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21" y="4916737"/>
            <a:ext cx="1733550" cy="595361"/>
          </a:xfrm>
          <a:prstGeom prst="rect">
            <a:avLst/>
          </a:prstGeom>
        </p:spPr>
      </p:pic>
      <p:sp>
        <p:nvSpPr>
          <p:cNvPr id="5" name="같음 기호 4">
            <a:extLst>
              <a:ext uri="{FF2B5EF4-FFF2-40B4-BE49-F238E27FC236}">
                <a16:creationId xmlns:a16="http://schemas.microsoft.com/office/drawing/2014/main" id="{9DFCBBAA-5EBD-4D5D-AD95-60B96826E825}"/>
              </a:ext>
            </a:extLst>
          </p:cNvPr>
          <p:cNvSpPr/>
          <p:nvPr/>
        </p:nvSpPr>
        <p:spPr>
          <a:xfrm>
            <a:off x="1978624" y="4242668"/>
            <a:ext cx="463893" cy="4857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840424-F9F4-4B88-892E-671004C0E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7" y="4301405"/>
            <a:ext cx="20288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여러 개의 변수할당 가능</a:t>
            </a:r>
            <a:endParaRPr kumimoji="0"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kumimoji="0"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변수의 자료형 알아내기</a:t>
            </a:r>
            <a:endParaRPr kumimoji="0" lang="fr-CA" sz="2000" kern="0" dirty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12CAD-34B8-45DE-A6BB-E1D30EF0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2" y="4133942"/>
            <a:ext cx="9734550" cy="1200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FB94CE-0574-469F-BF92-E0877BB1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98" y="1252538"/>
            <a:ext cx="30956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304C168-1348-4C89-88B8-C6640D403E1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두 변수 값 교환</a:t>
            </a:r>
            <a:endParaRPr kumimoji="0"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아무것도 없는 값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: None</a:t>
            </a: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kumimoji="0"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888871-9935-4F14-9E4A-F7580087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37" y="1914756"/>
            <a:ext cx="2543175" cy="1323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3F4DF6-A911-4445-B7DE-3FBDC7DA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20" y="4482946"/>
            <a:ext cx="1885950" cy="85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A83352-77EF-4C68-BAE1-6BA787F1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298" y="2777084"/>
            <a:ext cx="7653431" cy="890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5AD1BA-32E2-4F96-AE6F-5D212976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88" y="5478169"/>
            <a:ext cx="93821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5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A84CE-4326-4463-944F-7C20233BF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 </a:t>
            </a:r>
            <a:r>
              <a:rPr lang="en-US" altLang="ko-KR"/>
              <a:t>tip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5C6C4FE-E9E2-4C55-B4C4-6B5F06B18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" y="1253162"/>
            <a:ext cx="11052450" cy="5403670"/>
          </a:xfrm>
        </p:spPr>
        <p:txBody>
          <a:bodyPr>
            <a:normAutofit/>
          </a:bodyPr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변수는 파이썬에서 미리 지정한 키워드를 사용할 수 없습니다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None/>
            </a:pP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파이썬의 내장함수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(built-in function)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와 이름이 겹치는 것을 허용하지 않습니다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VS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에서는 미리 이를 알려줍니다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굳이 써야 한다면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‘_’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를 활용하여 사용합니다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1F29A7-3D47-42FB-A0BF-DB0C6C87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97" y="1774499"/>
            <a:ext cx="72009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EA4C6D-91BE-4615-86B7-C25D3564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9" y="3330632"/>
            <a:ext cx="11338560" cy="23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5C64F906-2D52-4DBA-9C5F-E07708582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252538"/>
            <a:ext cx="11052175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변수와 할당 연산자는 일반적으로 띄어쓰기를 이용해 줍니다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연산자 사이는 띄어쓰기를 삽입합니다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괄호 연산이 들어갈 경우는 붙여쓰고 뒤이어 연산자가 나올 경우는 띄어쓰기를 삽입합니다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공백 </a:t>
            </a:r>
            <a:r>
              <a:rPr lang="en-US" altLang="ko-KR"/>
              <a:t>tip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82028AB-F290-43A1-8A07-4F7C971AE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869" y="2433414"/>
            <a:ext cx="3183016" cy="37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5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</a:t>
            </a:r>
            <a:r>
              <a:rPr lang="en-US" altLang="ko-KR" dirty="0"/>
              <a:t> </a:t>
            </a:r>
            <a:r>
              <a:rPr lang="ko-KR" altLang="en-US" dirty="0"/>
              <a:t>접속하여 다운로드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C74E1-C5AE-4981-94D6-6ACAF6A6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28" y="1812860"/>
            <a:ext cx="8165479" cy="48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9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A84CE-4326-4463-944F-7C20233BF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 제거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E96CAF-23DD-4527-9C3A-BC31B0114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262856"/>
            <a:ext cx="83724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숫자계산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102C24-37C2-430F-91E2-B6721987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사칙연산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(*,/,-,+)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나눔셈 후 소수점을 버리는것과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(//),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나머지를 구하는 연산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(%)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거듭제곱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(**)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정수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실수로 변환</a:t>
            </a:r>
          </a:p>
        </p:txBody>
      </p:sp>
    </p:spTree>
    <p:extLst>
      <p:ext uri="{BB962C8B-B14F-4D97-AF65-F5344CB8AC3E}">
        <p14:creationId xmlns:p14="http://schemas.microsoft.com/office/powerpoint/2010/main" val="15729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A84CE-4326-4463-944F-7C20233BF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변수의 종류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F274BBF-16D5-4CCD-9F28-A63EF5EC9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실수형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(float):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소수점 연산이 가능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사칙연산이 가능한 객체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정수형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(int):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사칙연산이 가능한 객체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(str): ‘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혹은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문자열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로 표현하여 숫자와 문자 모두 사용 가능한 객체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이진형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(bool):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참과 거짓으로 나타낼 수 있는 객체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 True, False. </a:t>
            </a:r>
            <a:b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보통 조건문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(if-else)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이나 반복문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(while, for) 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등 에서 주로 사용합니다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실수와 정수의 구분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102C24-37C2-430F-91E2-B6721987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파이썬에서 정수는 실수보다 하위개념으로 생각합니다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5EDDDE-6AA0-4A12-8152-C9B46AFC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85" y="1996677"/>
            <a:ext cx="55245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6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숫자계산 </a:t>
            </a:r>
            <a:r>
              <a:rPr lang="en-US" altLang="ko-KR"/>
              <a:t>tip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102C24-37C2-430F-91E2-B6721987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일반적으로 코드가 길어질 경우에는 이항연산자의 줄바꿈 위치로써 연산자의 앞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뒤 위치에서 줄바꿈이 가능합니다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연산자의 뒤에서 줄바꿈을 하는 것은 코드를 더욱 읽기 어렵게 하므로 연산자의 앞에서 줄바꿈을 하는 것을 더욱 권장합니다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그리고 연산자의 앞에서 줄바꿈을 하는 것이 최신 표현ㅂ아법입니다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96FDE0-4A14-42E8-A26E-D0B9EFD8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7" y="3668032"/>
            <a:ext cx="45053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1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2F2617-396A-4610-B2CB-72F54B9EE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5" y="1292225"/>
            <a:ext cx="7391400" cy="288607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BB1E0-E57F-4312-9DF0-B0202CE6A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할당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46997-AABE-42C7-96DA-1D191BA33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08" y="790961"/>
            <a:ext cx="1276350" cy="476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70D93C-BA83-443D-9092-A39243B0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986" y="762386"/>
            <a:ext cx="971550" cy="4819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B18146-03E0-40EF-B1F2-5F1C69491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564" y="762386"/>
            <a:ext cx="13239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712" y="382588"/>
            <a:ext cx="7653276" cy="596900"/>
          </a:xfrm>
        </p:spPr>
        <p:txBody>
          <a:bodyPr/>
          <a:lstStyle/>
          <a:p>
            <a:r>
              <a:rPr lang="ko-KR" altLang="en-US"/>
              <a:t>줄바꿈 및 구분자를 이용한 다중 출력방법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0A2B3-0B9A-4672-BFA7-F39FDFDC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9" y="3381205"/>
            <a:ext cx="4886325" cy="239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FFFDEE-476F-4312-8418-10B64243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81" y="1255382"/>
            <a:ext cx="2609850" cy="1104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A9B1D7-FEA2-4588-B487-9FC41008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79" y="2764238"/>
            <a:ext cx="4514850" cy="110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54FFC-24E4-4D96-94C6-EB623752C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65" y="4036280"/>
            <a:ext cx="5934075" cy="1162050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8667488-5D6E-40E7-8C1B-B78CCAE5D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방법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방법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endParaRPr lang="en-US" altLang="ko-KR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방법 </a:t>
            </a:r>
            <a:r>
              <a:rPr lang="en-US" altLang="ko-KR" sz="2000" kern="0">
                <a:solidFill>
                  <a:srgbClr val="143D68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kern="0">
              <a:solidFill>
                <a:srgbClr val="143D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A04A4203-F268-4A9E-A76E-76764824D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341" y="1086020"/>
            <a:ext cx="32004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5F468D-91A8-4B9D-90C8-03733E64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7" y="1362076"/>
            <a:ext cx="6694430" cy="4472401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A91CBF2-B758-4CE4-8B90-758EE552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7" y="258758"/>
            <a:ext cx="1972179" cy="621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AD665B-012B-4BCF-B00F-54D582EF3F03}"/>
              </a:ext>
            </a:extLst>
          </p:cNvPr>
          <p:cNvSpPr txBox="1"/>
          <p:nvPr/>
        </p:nvSpPr>
        <p:spPr>
          <a:xfrm>
            <a:off x="9029275" y="1490869"/>
            <a:ext cx="316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본인에게 </a:t>
            </a:r>
            <a:r>
              <a:rPr lang="ko-KR" altLang="en-US"/>
              <a:t>맞는 </a:t>
            </a:r>
            <a:r>
              <a:rPr lang="en-US" altLang="ko-KR" dirty="0" err="1"/>
              <a:t>Extention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7236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CE0B6-854C-44AD-87A4-EE39F319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5" y="979488"/>
            <a:ext cx="9124791" cy="57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4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0CD39A-B863-4CB5-B2EE-B08F3BC3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366630"/>
            <a:ext cx="3297993" cy="3364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C3884D-00A3-4A57-9495-14585F06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63" y="1118152"/>
            <a:ext cx="7951304" cy="49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7" name="내용 개체 틀 6" descr="사진이(가) 표시된 사진&#10;&#10;자동 생성된 설명">
            <a:extLst>
              <a:ext uri="{FF2B5EF4-FFF2-40B4-BE49-F238E27FC236}">
                <a16:creationId xmlns:a16="http://schemas.microsoft.com/office/drawing/2014/main" id="{EF550AB6-270A-4E07-8E6D-B2D6326BF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1" y="3429000"/>
            <a:ext cx="2057400" cy="69532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AE346D-18E8-4E73-A35A-A78F569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1" y="1223169"/>
            <a:ext cx="11658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7" name="그림 6" descr="스크린샷, 모니터, 화면, 거리이(가) 표시된 사진&#10;&#10;자동 생성된 설명">
            <a:extLst>
              <a:ext uri="{FF2B5EF4-FFF2-40B4-BE49-F238E27FC236}">
                <a16:creationId xmlns:a16="http://schemas.microsoft.com/office/drawing/2014/main" id="{7E134824-7D6A-4505-8786-4ECA92831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5" y="979488"/>
            <a:ext cx="98012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추천하는 </a:t>
            </a:r>
            <a:r>
              <a:rPr lang="en-US" altLang="ko-KR"/>
              <a:t>VS Extension</a:t>
            </a:r>
            <a:endParaRPr lang="ko-KR" altLang="en-US" dirty="0"/>
          </a:p>
        </p:txBody>
      </p:sp>
      <p:pic>
        <p:nvPicPr>
          <p:cNvPr id="5" name="내용 개체 틀 4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9F7BE85B-8738-4982-AAD2-7F53A259C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93" y="1252538"/>
            <a:ext cx="8469288" cy="4830762"/>
          </a:xfrm>
        </p:spPr>
      </p:pic>
    </p:spTree>
    <p:extLst>
      <p:ext uri="{BB962C8B-B14F-4D97-AF65-F5344CB8AC3E}">
        <p14:creationId xmlns:p14="http://schemas.microsoft.com/office/powerpoint/2010/main" val="81816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751</Words>
  <Application>Microsoft Office PowerPoint</Application>
  <PresentationFormat>와이드스크린</PresentationFormat>
  <Paragraphs>141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나눔스퀘어</vt:lpstr>
      <vt:lpstr>맑은 고딕</vt:lpstr>
      <vt:lpstr>-윤고딕340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sunwoo</dc:creator>
  <cp:lastModifiedBy>1584</cp:lastModifiedBy>
  <cp:revision>103</cp:revision>
  <dcterms:created xsi:type="dcterms:W3CDTF">2020-02-03T18:10:40Z</dcterms:created>
  <dcterms:modified xsi:type="dcterms:W3CDTF">2022-07-20T17:14:47Z</dcterms:modified>
</cp:coreProperties>
</file>